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11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7854-1537-4EF1-B4DB-2120B6A9209B}" type="datetimeFigureOut">
              <a:rPr lang="ga-IE" smtClean="0"/>
              <a:pPr/>
              <a:t>08/01/2013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9313E-8597-446E-A0FC-9E3534F7C1F1}" type="slidenum">
              <a:rPr lang="ga-IE" smtClean="0"/>
              <a:pPr/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wexford.ie/wex/media/Media,6712,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095500"/>
            <a:ext cx="4381500" cy="4762500"/>
          </a:xfrm>
          <a:prstGeom prst="rect">
            <a:avLst/>
          </a:prstGeom>
          <a:noFill/>
        </p:spPr>
      </p:pic>
      <p:pic>
        <p:nvPicPr>
          <p:cNvPr id="7" name="Picture 2" descr="http://www.indymedia.ie/attachments/may2007/cannonch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289701" cy="422108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4797152"/>
            <a:ext cx="4320480" cy="11430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ga-IE" dirty="0" smtClean="0">
                <a:latin typeface="Georgia" pitchFamily="18" charset="0"/>
                <a:ea typeface="MS PGothic" pitchFamily="34" charset="-128"/>
              </a:rPr>
              <a:t>Éirí Amach 1798</a:t>
            </a:r>
            <a:endParaRPr lang="ga-IE" dirty="0">
              <a:latin typeface="Georgia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utenberg.org/files/13112/13112-h/images/image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5191125"/>
          </a:xfrm>
          <a:prstGeom prst="rect">
            <a:avLst/>
          </a:prstGeom>
          <a:noFill/>
        </p:spPr>
      </p:pic>
      <p:pic>
        <p:nvPicPr>
          <p:cNvPr id="18436" name="Picture 4" descr="Badge of Society of United Irish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2005555" cy="23042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588224" y="6453336"/>
            <a:ext cx="24400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sz="1100" dirty="0" smtClean="0">
                <a:latin typeface="Times New Roman" pitchFamily="18" charset="0"/>
                <a:cs typeface="Times New Roman" pitchFamily="18" charset="0"/>
              </a:rPr>
              <a:t>http://www.teachnet.ie/jheffernan/2006/</a:t>
            </a:r>
            <a:endParaRPr lang="ga-IE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iol.ie/~terrym/Russ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5950"/>
            <a:ext cx="3810000" cy="4972050"/>
          </a:xfrm>
          <a:prstGeom prst="rect">
            <a:avLst/>
          </a:prstGeom>
          <a:noFill/>
        </p:spPr>
      </p:pic>
      <p:pic>
        <p:nvPicPr>
          <p:cNvPr id="14342" name="Picture 6" descr="http://farm3.static.flickr.com/2700/4305668325_b72c4dce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340768"/>
            <a:ext cx="4762500" cy="357187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pPr algn="r"/>
            <a:r>
              <a:rPr lang="ga-IE" dirty="0" smtClean="0">
                <a:latin typeface="Georgia" pitchFamily="18" charset="0"/>
              </a:rPr>
              <a:t>“Rí na gCroppies”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6002124"/>
            <a:ext cx="321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/>
              <a:t>An tAthair Ó Murchú</a:t>
            </a:r>
            <a:endParaRPr lang="ga-IE" sz="2800" dirty="0"/>
          </a:p>
        </p:txBody>
      </p:sp>
      <p:pic>
        <p:nvPicPr>
          <p:cNvPr id="8" name="Picture 2" descr="http://www.teachnet.ie/vmcmahon/history/images/pikes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-72380"/>
            <a:ext cx="30670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commons/2/2c/Statue_of_Billy_Byrne_in_Wick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4095750" cy="5457825"/>
          </a:xfrm>
          <a:prstGeom prst="rect">
            <a:avLst/>
          </a:prstGeom>
          <a:noFill/>
        </p:spPr>
      </p:pic>
      <p:pic>
        <p:nvPicPr>
          <p:cNvPr id="11274" name="Picture 10" descr="http://3.bp.blogspot.com/_4rt8ZNTPE3M/Sql2jwgENOI/AAAAAAAAHF0/eE_x8CxnQ5c/s400/ZIMG_8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</p:spPr>
      </p:pic>
      <p:pic>
        <p:nvPicPr>
          <p:cNvPr id="11276" name="Picture 12" descr="http://image60.webshots.com/60/1/20/48/392512048tnYFpS_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17540"/>
            <a:ext cx="5520613" cy="4140460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thumb/1/13/Croppy_boy.jpg/220px-Croppy_boy.jpg"/>
          <p:cNvPicPr>
            <a:picLocks noChangeAspect="1" noChangeArrowheads="1"/>
          </p:cNvPicPr>
          <p:nvPr/>
        </p:nvPicPr>
        <p:blipFill>
          <a:blip r:embed="rId5" cstate="print"/>
          <a:srcRect l="19327" r="14173" b="39666"/>
          <a:stretch>
            <a:fillRect/>
          </a:stretch>
        </p:blipFill>
        <p:spPr bwMode="auto">
          <a:xfrm>
            <a:off x="3720659" y="144016"/>
            <a:ext cx="2003469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eepages.genealogy.rootsweb.ancestry.com/~cummins/PCvinegarhill1798.jpg"/>
          <p:cNvPicPr>
            <a:picLocks noChangeAspect="1" noChangeArrowheads="1"/>
          </p:cNvPicPr>
          <p:nvPr/>
        </p:nvPicPr>
        <p:blipFill>
          <a:blip r:embed="rId2" cstate="print"/>
          <a:srcRect l="4069" t="3018" r="5087" b="12408"/>
          <a:stretch>
            <a:fillRect/>
          </a:stretch>
        </p:blipFill>
        <p:spPr bwMode="auto">
          <a:xfrm>
            <a:off x="0" y="0"/>
            <a:ext cx="4860032" cy="68584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1484784"/>
            <a:ext cx="3779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b="1" dirty="0" smtClean="0"/>
              <a:t>The Battle of Vineagar Hill, Co. Wexford, </a:t>
            </a:r>
          </a:p>
          <a:p>
            <a:pPr algn="ctr"/>
            <a:r>
              <a:rPr lang="ga-IE" sz="2400" b="1" dirty="0" smtClean="0"/>
              <a:t>21st June 1798.</a:t>
            </a:r>
          </a:p>
          <a:p>
            <a:pPr algn="just"/>
            <a:endParaRPr lang="ga-IE" sz="2000" b="1" dirty="0" smtClean="0"/>
          </a:p>
          <a:p>
            <a:pPr algn="just"/>
            <a:r>
              <a:rPr lang="ga-IE" sz="2000" dirty="0" smtClean="0"/>
              <a:t>“The insurgents occupied the hill, down the slopes of which they repeatedly drove their assailants, but, lacking ammunition, were themselves ultimately compelled to retire before superior numbers”</a:t>
            </a:r>
            <a:endParaRPr lang="ga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293096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Luimnigh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464" y="191683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An Chláir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131" y="60932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Chorcaigh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9783" y="6021288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Phort Láirge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924944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Chill Chainnigh</a:t>
            </a:r>
            <a:endParaRPr lang="ga-IE" i="1" dirty="0"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6632"/>
            <a:ext cx="444624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11960" y="1886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Uíbh Fháillí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1196752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i="1" dirty="0" smtClean="0">
                <a:latin typeface="Georgia" pitchFamily="18" charset="0"/>
              </a:rPr>
              <a:t>Co. Laoise</a:t>
            </a:r>
            <a:endParaRPr lang="ga-IE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4911" y="2987660"/>
            <a:ext cx="893193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Durlas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4149080"/>
            <a:ext cx="1824538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Tiobraid Árainn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285" y="4077072"/>
            <a:ext cx="910827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Caiseal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3861048"/>
            <a:ext cx="901209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Callain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5435932"/>
            <a:ext cx="1534394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Cluain Meala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5157192"/>
            <a:ext cx="1909497" cy="369332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ga-IE" dirty="0" smtClean="0">
                <a:latin typeface="Georgia" pitchFamily="18" charset="0"/>
              </a:rPr>
              <a:t>Carraig na Siúire</a:t>
            </a:r>
            <a:endParaRPr lang="ga-IE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9715" y="2175247"/>
            <a:ext cx="3068469" cy="461665"/>
          </a:xfrm>
          <a:prstGeom prst="rect">
            <a:avLst/>
          </a:prstGeom>
          <a:solidFill>
            <a:srgbClr val="66FF33"/>
          </a:solidFill>
          <a:ln w="28575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ga-IE" sz="2400" dirty="0" smtClean="0">
                <a:latin typeface="Georgia" pitchFamily="18" charset="0"/>
              </a:rPr>
              <a:t>Co. Thiobraid Árainn</a:t>
            </a:r>
            <a:endParaRPr lang="ga-IE" sz="2400" dirty="0">
              <a:latin typeface="Georgia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1600" y="1628800"/>
            <a:ext cx="21602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38" name="Rectangle 37"/>
          <p:cNvSpPr/>
          <p:nvPr/>
        </p:nvSpPr>
        <p:spPr>
          <a:xfrm>
            <a:off x="1187624" y="1628800"/>
            <a:ext cx="216024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39" name="Rectangle 38"/>
          <p:cNvSpPr/>
          <p:nvPr/>
        </p:nvSpPr>
        <p:spPr>
          <a:xfrm>
            <a:off x="7668344" y="6309320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0" name="Rectangle 39"/>
          <p:cNvSpPr/>
          <p:nvPr/>
        </p:nvSpPr>
        <p:spPr>
          <a:xfrm>
            <a:off x="7452320" y="6309320"/>
            <a:ext cx="21602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1" name="Rectangle 40"/>
          <p:cNvSpPr/>
          <p:nvPr/>
        </p:nvSpPr>
        <p:spPr>
          <a:xfrm>
            <a:off x="1115616" y="3933056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2" name="Rectangle 41"/>
          <p:cNvSpPr/>
          <p:nvPr/>
        </p:nvSpPr>
        <p:spPr>
          <a:xfrm>
            <a:off x="899592" y="3933056"/>
            <a:ext cx="216024" cy="360040"/>
          </a:xfrm>
          <a:prstGeom prst="rect">
            <a:avLst/>
          </a:prstGeom>
          <a:solidFill>
            <a:srgbClr val="0FB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3" name="Rectangle 42"/>
          <p:cNvSpPr/>
          <p:nvPr/>
        </p:nvSpPr>
        <p:spPr>
          <a:xfrm>
            <a:off x="1187624" y="5805264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4" name="Rectangle 43"/>
          <p:cNvSpPr/>
          <p:nvPr/>
        </p:nvSpPr>
        <p:spPr>
          <a:xfrm>
            <a:off x="971600" y="5805264"/>
            <a:ext cx="21602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5" name="Rectangle 44"/>
          <p:cNvSpPr/>
          <p:nvPr/>
        </p:nvSpPr>
        <p:spPr>
          <a:xfrm>
            <a:off x="3491880" y="2636912"/>
            <a:ext cx="21602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6" name="Rectangle 45"/>
          <p:cNvSpPr/>
          <p:nvPr/>
        </p:nvSpPr>
        <p:spPr>
          <a:xfrm>
            <a:off x="3707904" y="2636912"/>
            <a:ext cx="21602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7" name="Rectangle 46"/>
          <p:cNvSpPr/>
          <p:nvPr/>
        </p:nvSpPr>
        <p:spPr>
          <a:xfrm>
            <a:off x="7524328" y="3212976"/>
            <a:ext cx="216024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8" name="Rectangle 47"/>
          <p:cNvSpPr/>
          <p:nvPr/>
        </p:nvSpPr>
        <p:spPr>
          <a:xfrm>
            <a:off x="7308304" y="3212976"/>
            <a:ext cx="216024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49" name="Rectangle 48"/>
          <p:cNvSpPr/>
          <p:nvPr/>
        </p:nvSpPr>
        <p:spPr>
          <a:xfrm>
            <a:off x="7308304" y="1484784"/>
            <a:ext cx="2160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0" name="Rectangle 49"/>
          <p:cNvSpPr/>
          <p:nvPr/>
        </p:nvSpPr>
        <p:spPr>
          <a:xfrm>
            <a:off x="7092280" y="1484784"/>
            <a:ext cx="21602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1" name="Rectangle 50"/>
          <p:cNvSpPr/>
          <p:nvPr/>
        </p:nvSpPr>
        <p:spPr>
          <a:xfrm>
            <a:off x="5148064" y="476672"/>
            <a:ext cx="21602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2" name="Rectangle 51"/>
          <p:cNvSpPr/>
          <p:nvPr/>
        </p:nvSpPr>
        <p:spPr>
          <a:xfrm>
            <a:off x="4932040" y="476672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3" name="Rectangle 52"/>
          <p:cNvSpPr/>
          <p:nvPr/>
        </p:nvSpPr>
        <p:spPr>
          <a:xfrm>
            <a:off x="4716016" y="476672"/>
            <a:ext cx="216024" cy="360040"/>
          </a:xfrm>
          <a:prstGeom prst="rect">
            <a:avLst/>
          </a:prstGeom>
          <a:solidFill>
            <a:srgbClr val="0FB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maggieblanck.com/Land/Spring06L/021906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6096000" cy="3829050"/>
          </a:xfrm>
          <a:prstGeom prst="rect">
            <a:avLst/>
          </a:prstGeom>
          <a:noFill/>
        </p:spPr>
      </p:pic>
      <p:pic>
        <p:nvPicPr>
          <p:cNvPr id="20486" name="Picture 6" descr="http://www.historyplace.com/worldhistory/famine/thp-cott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48025" cy="3400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573" y="5229200"/>
            <a:ext cx="806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 smtClean="0">
                <a:solidFill>
                  <a:schemeClr val="bg2">
                    <a:lumMod val="10000"/>
                  </a:schemeClr>
                </a:solidFill>
              </a:rPr>
              <a:t>margadh na saoire – margadh hireálta</a:t>
            </a:r>
            <a:endParaRPr lang="ga-IE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4" descr="http://image54.webshots.com/54/5/27/75/2795527750088939101bLSmMJ_fs.jpg"/>
          <p:cNvPicPr>
            <a:picLocks noChangeAspect="1" noChangeArrowheads="1"/>
          </p:cNvPicPr>
          <p:nvPr/>
        </p:nvPicPr>
        <p:blipFill>
          <a:blip r:embed="rId4" cstate="print"/>
          <a:srcRect l="11024" t="4199" r="3465" b="14698"/>
          <a:stretch>
            <a:fillRect/>
          </a:stretch>
        </p:blipFill>
        <p:spPr bwMode="auto">
          <a:xfrm>
            <a:off x="0" y="3298348"/>
            <a:ext cx="5004048" cy="3559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3501008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 smtClean="0">
                <a:solidFill>
                  <a:schemeClr val="bg2">
                    <a:lumMod val="10000"/>
                  </a:schemeClr>
                </a:solidFill>
              </a:rPr>
              <a:t>barr píce</a:t>
            </a:r>
            <a:endParaRPr lang="ga-IE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Picture 6" descr="http://www.probertencyclopaedia.com/j/Fl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477033"/>
            <a:ext cx="2592288" cy="43809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13537" y="2564904"/>
            <a:ext cx="138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súiste</a:t>
            </a:r>
            <a:endParaRPr lang="ga-IE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8296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Spailpín Fánach</a:t>
            </a:r>
            <a:endParaRPr kumimoji="0" lang="ga-IE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http://www.oracleireland.com/Ireland/history/images/farmer%2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2875" y="0"/>
            <a:ext cx="1381125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_dRKBRIsnH28/S75q2gJDMMI/AAAAAAAAA4g/PCECkH7UZQM/s1600/morning_d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08960" cy="4506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12846" y="44624"/>
            <a:ext cx="1555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000" dirty="0" smtClean="0">
                <a:solidFill>
                  <a:schemeClr val="bg1"/>
                </a:solidFill>
              </a:rPr>
              <a:t>drúcht</a:t>
            </a:r>
            <a:endParaRPr lang="ga-I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ga-IE" dirty="0" smtClean="0">
                <a:latin typeface="Times New Roman" pitchFamily="18" charset="0"/>
                <a:cs typeface="Times New Roman" pitchFamily="18" charset="0"/>
              </a:rPr>
              <a:t>faoi shúistí gall – oppressed by foreigners</a:t>
            </a:r>
          </a:p>
          <a:p>
            <a:r>
              <a:rPr lang="ga-IE" dirty="0" smtClean="0">
                <a:latin typeface="Times New Roman" pitchFamily="18" charset="0"/>
                <a:cs typeface="Times New Roman" pitchFamily="18" charset="0"/>
              </a:rPr>
              <a:t>Faoi chois ag na Gall – to be under the ‘foot’ (thumb) by the English</a:t>
            </a:r>
          </a:p>
          <a:p>
            <a:r>
              <a:rPr lang="ga-IE" dirty="0" smtClean="0">
                <a:latin typeface="Times New Roman" pitchFamily="18" charset="0"/>
                <a:cs typeface="Times New Roman" pitchFamily="18" charset="0"/>
              </a:rPr>
              <a:t>Faoi bhois – under the thumb</a:t>
            </a:r>
            <a:endParaRPr lang="ga-I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147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Éirí Amach 1798</vt:lpstr>
      <vt:lpstr>PowerPoint Presentation</vt:lpstr>
      <vt:lpstr>“Rí na gCroppies”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Caitríona</dc:creator>
  <cp:lastModifiedBy>Jim Ryan</cp:lastModifiedBy>
  <cp:revision>6</cp:revision>
  <dcterms:created xsi:type="dcterms:W3CDTF">2010-06-24T09:10:17Z</dcterms:created>
  <dcterms:modified xsi:type="dcterms:W3CDTF">2013-01-08T15:05:54Z</dcterms:modified>
</cp:coreProperties>
</file>