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3724-BE9B-45C8-95F2-D29B18612148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0A17-6BDE-4F2E-8297-0152931B2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EE2A-061B-400C-B4DE-4A4CA9D81679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A205-ADDE-4CAF-8928-906436185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A5CD-FBC0-411C-A9A5-EC49AA6D4C5C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15AF-FBDF-46EF-B39E-CEABB6C30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1B69B-B681-43C5-B4DF-7D68352F45AB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45ED-8823-4BE2-A946-5BB4E6795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C293-84CE-429E-ADC4-CFF708940CAA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344D-E6A7-40AA-86E5-EC478947E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0AEE1-2EED-4D90-B571-138BD0E32C15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FA841-3631-489C-B4E8-2E93654F3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4EEFF-193C-467A-B061-A41FE8806068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631F-5A76-44CC-A373-4EF5B2FBD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21D1-B7E5-4D64-B2E3-7183DF6F806C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58E9-15DD-4345-8B2F-DCFF637E3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4C120-63A6-4F17-B211-7B5667ADDC70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D5A2-2DA1-433C-BB45-B412ABE4D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7918-31D8-4CB5-B2B1-F24AB0D77E9C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5A167-DB42-468D-A863-7219DA18C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056B-3CA9-4104-B21B-FCB7C4891186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8A148-0255-4C21-84C4-1F202D6DB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85FD5E-5FE8-4140-8173-6DA795EFCD40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62676-C8D6-4D66-863A-D0EEC264B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5832475" cy="1470025"/>
          </a:xfrm>
        </p:spPr>
        <p:txBody>
          <a:bodyPr/>
          <a:lstStyle/>
          <a:p>
            <a:pPr eaLnBrk="1" hangingPunct="1"/>
            <a:r>
              <a:rPr lang="en-GB" smtClean="0"/>
              <a:t>An tEarrach Thiar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4868863"/>
            <a:ext cx="5688013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900" dirty="0" smtClean="0">
                <a:solidFill>
                  <a:schemeClr val="tx1"/>
                </a:solidFill>
              </a:rPr>
              <a:t>Máirtín Ó </a:t>
            </a:r>
            <a:r>
              <a:rPr lang="en-GB" sz="3900" dirty="0" err="1" smtClean="0">
                <a:solidFill>
                  <a:schemeClr val="tx1"/>
                </a:solidFill>
              </a:rPr>
              <a:t>Díreáin</a:t>
            </a:r>
            <a:endParaRPr lang="en-GB" sz="39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Faigh amach trí phíosa eolais faoi Mháirtín Ó </a:t>
            </a:r>
            <a:r>
              <a:rPr lang="en-GB" dirty="0" err="1" smtClean="0">
                <a:solidFill>
                  <a:srgbClr val="FF0000"/>
                </a:solidFill>
              </a:rPr>
              <a:t>Díreáin</a:t>
            </a:r>
            <a:r>
              <a:rPr lang="en-GB" dirty="0" smtClean="0">
                <a:solidFill>
                  <a:srgbClr val="FF0000"/>
                </a:solidFill>
              </a:rPr>
              <a:t> agus cuir i láthair an ranga iad.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79388" y="3503613"/>
            <a:ext cx="69135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Na séasúir: An tEarrach, an Samhradh, an Fómhar, an Geimhreadh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88913"/>
            <a:ext cx="2744787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7"/>
          <p:cNvSpPr txBox="1">
            <a:spLocks noChangeArrowheads="1"/>
          </p:cNvSpPr>
          <p:nvPr/>
        </p:nvSpPr>
        <p:spPr bwMode="auto">
          <a:xfrm flipH="1">
            <a:off x="611188" y="1441450"/>
            <a:ext cx="31956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Tá Oileáin Árainn in Iarthar na hÉireann. Cén contae?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20667619">
            <a:off x="3587750" y="1970088"/>
            <a:ext cx="3046413" cy="25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510088"/>
            <a:ext cx="28892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539750" y="476250"/>
            <a:ext cx="8205788" cy="1470025"/>
          </a:xfrm>
        </p:spPr>
        <p:txBody>
          <a:bodyPr/>
          <a:lstStyle/>
          <a:p>
            <a:pPr eaLnBrk="1" hangingPunct="1"/>
            <a:r>
              <a:rPr lang="en-GB" sz="3600" smtClean="0"/>
              <a:t>Támh-radharc síothach / San Earrach thiar</a:t>
            </a:r>
            <a:endParaRPr lang="en-US" sz="3600" smtClean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371600" y="1773238"/>
            <a:ext cx="6400800" cy="1270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Radharc suaimhneach síochánta san earrach in iarthar na hÉireann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50825" y="3043238"/>
            <a:ext cx="3849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rgbClr val="FF0000"/>
                </a:solidFill>
                <a:latin typeface="Calibri" pitchFamily="34" charset="0"/>
              </a:rPr>
              <a:t>Támh-radharc = rud deas taitneamhach ciúin síochanta a thaitin leis an bhfile</a:t>
            </a:r>
            <a:endParaRPr lang="en-US" sz="36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9738" y="3043238"/>
            <a:ext cx="438308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52525"/>
          </a:xfrm>
        </p:spPr>
        <p:txBody>
          <a:bodyPr/>
          <a:lstStyle/>
          <a:p>
            <a:pPr eaLnBrk="1" hangingPunct="1"/>
            <a:r>
              <a:rPr lang="en-GB" sz="3600" smtClean="0"/>
              <a:t>Toll-bhuilí fanna / Ag maidí rámha</a:t>
            </a:r>
            <a:endParaRPr lang="en-US" sz="3600" smtClean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371600" y="908050"/>
            <a:ext cx="6400800" cy="1752600"/>
          </a:xfrm>
        </p:spPr>
        <p:txBody>
          <a:bodyPr/>
          <a:lstStyle/>
          <a:p>
            <a:pPr algn="l" eaLnBrk="1" hangingPunct="1"/>
            <a:r>
              <a:rPr lang="en-GB" smtClean="0">
                <a:solidFill>
                  <a:srgbClr val="FF0000"/>
                </a:solidFill>
              </a:rPr>
              <a:t>Chuala an file an fhuaim lag fholamh  a dhéanann bataí rámha ag bualadh an uisce ag na fir ins na curracha 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685800" y="2555875"/>
            <a:ext cx="2984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Calibri" pitchFamily="34" charset="0"/>
              </a:rPr>
              <a:t>fann </a:t>
            </a:r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= lag ,íseal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660650"/>
            <a:ext cx="374332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539750" y="3309938"/>
            <a:ext cx="36004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Calibri" pitchFamily="34" charset="0"/>
              </a:rPr>
              <a:t>Currach </a:t>
            </a:r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= bád iascaireachta beag déanta as canbhás agus tarra a úsáidtear i mórán áiteanna timpeall ar chósta na hÉireann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4500563" y="5589588"/>
            <a:ext cx="4643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Tugtar ainm eile ar churrach i gCiarraí. Cad é?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8134350" cy="1152525"/>
          </a:xfrm>
        </p:spPr>
        <p:txBody>
          <a:bodyPr/>
          <a:lstStyle/>
          <a:p>
            <a:pPr eaLnBrk="1" hangingPunct="1"/>
            <a:r>
              <a:rPr lang="en-GB" sz="3600" smtClean="0"/>
              <a:t>Currach lán éisc / Ag teacht chun cladaigh</a:t>
            </a:r>
            <a:endParaRPr lang="en-US" sz="3600" smtClean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23850" y="1412875"/>
            <a:ext cx="8496300" cy="1752600"/>
          </a:xfrm>
        </p:spPr>
        <p:txBody>
          <a:bodyPr/>
          <a:lstStyle/>
          <a:p>
            <a:pPr algn="l" eaLnBrk="1" hangingPunct="1"/>
            <a:r>
              <a:rPr lang="en-GB" smtClean="0">
                <a:solidFill>
                  <a:srgbClr val="FF0000"/>
                </a:solidFill>
              </a:rPr>
              <a:t>Seans go raibh fir an oileáin amuigh ar an bhfarraige ag iascaireacht agus tháinig siad abhaile leis an gcurrach lán d’éisc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85800" y="3489325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rgbClr val="FF0000"/>
                </a:solidFill>
                <a:latin typeface="Calibri" pitchFamily="34" charset="0"/>
              </a:rPr>
              <a:t>Cladach = trá</a:t>
            </a:r>
            <a:endParaRPr lang="en-US" sz="36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685800" y="4292600"/>
            <a:ext cx="28797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Cá bhfuil “The Claddagh”?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165475"/>
            <a:ext cx="4059237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470025"/>
          </a:xfrm>
        </p:spPr>
        <p:txBody>
          <a:bodyPr/>
          <a:lstStyle/>
          <a:p>
            <a:pPr eaLnBrk="1" hangingPunct="1"/>
            <a:r>
              <a:rPr lang="en-GB" smtClean="0"/>
              <a:t>Ar ór-mhuir mhall / I ndeireadh lae / San Earrach thiar</a:t>
            </a:r>
            <a:endParaRPr lang="en-US" smtClean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900113" y="1916113"/>
            <a:ext cx="7558087" cy="2520950"/>
          </a:xfrm>
        </p:spPr>
        <p:txBody>
          <a:bodyPr/>
          <a:lstStyle/>
          <a:p>
            <a:pPr algn="l" eaLnBrk="1" hangingPunct="1"/>
            <a:r>
              <a:rPr lang="en-GB" smtClean="0">
                <a:solidFill>
                  <a:srgbClr val="FF0000"/>
                </a:solidFill>
              </a:rPr>
              <a:t>Bhí an ghrian ag glioscarnach ar an bhfarraige agus mar sin bhí dath órga air. Bhí an t-uisce ciúin ag deireadh an lae nuair a tháinig na báid abhaile san earrach in iarthar na hÉireann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79388" y="5165725"/>
            <a:ext cx="4230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an fharraige  = an mhuir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933825"/>
            <a:ext cx="381635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39750" y="188913"/>
            <a:ext cx="7772400" cy="1470025"/>
          </a:xfrm>
        </p:spPr>
        <p:txBody>
          <a:bodyPr/>
          <a:lstStyle/>
          <a:p>
            <a:pPr eaLnBrk="1" hangingPunct="1"/>
            <a:r>
              <a:rPr lang="en-GB" sz="3600" smtClean="0"/>
              <a:t>Fear ag glanadh cré / de ghimseán spáide</a:t>
            </a:r>
            <a:endParaRPr lang="en-US" sz="360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258888" y="1658938"/>
            <a:ext cx="6400800" cy="17526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Chonaic an file fear ar Oileán Árainn lá amháin. Bhí an fear seo ag glanadh cré de spád</a:t>
            </a: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411538"/>
            <a:ext cx="3025775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20339872">
            <a:off x="5414963" y="3036888"/>
            <a:ext cx="187325" cy="1090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882900"/>
            <a:ext cx="28813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 rot="1971834">
            <a:off x="3313113" y="3041650"/>
            <a:ext cx="227012" cy="738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835150" y="5554663"/>
            <a:ext cx="669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Calibri" pitchFamily="34" charset="0"/>
              </a:rPr>
              <a:t>Ag glanadh cré = </a:t>
            </a:r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ag glanadh créafóige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58750"/>
            <a:ext cx="7772400" cy="1470025"/>
          </a:xfrm>
        </p:spPr>
        <p:txBody>
          <a:bodyPr/>
          <a:lstStyle/>
          <a:p>
            <a:pPr eaLnBrk="1" hangingPunct="1"/>
            <a:r>
              <a:rPr lang="en-GB" sz="3600" smtClean="0"/>
              <a:t>Sa gciúnas shéimh / I mbrothall lae</a:t>
            </a:r>
            <a:endParaRPr lang="en-US" sz="360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187450" y="4508500"/>
            <a:ext cx="6400800" cy="1752600"/>
          </a:xfrm>
        </p:spPr>
        <p:txBody>
          <a:bodyPr/>
          <a:lstStyle/>
          <a:p>
            <a:pPr algn="l" eaLnBrk="1" hangingPunct="1"/>
            <a:r>
              <a:rPr lang="en-GB" smtClean="0">
                <a:solidFill>
                  <a:srgbClr val="FF0000"/>
                </a:solidFill>
              </a:rPr>
              <a:t>Lá breá brothallach a bhí ann. Bhí an aimsir an-te, agus bhí sé an-chiúin ar fad. Bhí tost agus síocháin ann. </a:t>
            </a: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28775"/>
            <a:ext cx="23098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844675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1470025"/>
          </a:xfrm>
        </p:spPr>
        <p:txBody>
          <a:bodyPr/>
          <a:lstStyle/>
          <a:p>
            <a:pPr eaLnBrk="1" hangingPunct="1"/>
            <a:r>
              <a:rPr lang="en-GB" smtClean="0"/>
              <a:t>Binn an fhuaim / San Earrach Thiar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54438"/>
            <a:ext cx="4749800" cy="2779712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Ach chuala an file fuaim amháin, fuaim dheas cheolmhar binn: torann an láí (an </a:t>
            </a:r>
            <a:r>
              <a:rPr lang="en-GB" dirty="0" err="1" smtClean="0">
                <a:solidFill>
                  <a:srgbClr val="FF0000"/>
                </a:solidFill>
              </a:rPr>
              <a:t>spáid</a:t>
            </a:r>
            <a:r>
              <a:rPr lang="en-GB" dirty="0" smtClean="0">
                <a:solidFill>
                  <a:srgbClr val="FF0000"/>
                </a:solidFill>
              </a:rPr>
              <a:t>). Bhí sé breá sásta leis an bhfuaim seo. Ar Oileán Árainn a tharla sé seo.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1175" y="936625"/>
            <a:ext cx="21494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39813"/>
            <a:ext cx="187007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008313"/>
            <a:ext cx="2508250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5795963" y="5300663"/>
            <a:ext cx="30241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Ainmnigh trí Oileáin Árainn!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30213" y="244475"/>
            <a:ext cx="7772400" cy="1081088"/>
          </a:xfrm>
        </p:spPr>
        <p:txBody>
          <a:bodyPr/>
          <a:lstStyle/>
          <a:p>
            <a:pPr eaLnBrk="1" hangingPunct="1"/>
            <a:r>
              <a:rPr lang="en-GB" sz="3600" smtClean="0"/>
              <a:t>Fear ag caitheamh /  cliabh dá dhroim</a:t>
            </a:r>
            <a:endParaRPr lang="en-US" sz="3600" smtClean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4500563" y="1606550"/>
            <a:ext cx="4208462" cy="227965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Chonaic an file fear le bascaed mór ar a dhroim. Chuir sé an bascaed ar an talamh.</a:t>
            </a: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44625"/>
            <a:ext cx="325596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500563" y="0"/>
            <a:ext cx="1641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(ciseán)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 flipH="1">
            <a:off x="2544763" y="0"/>
            <a:ext cx="1538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(ag cur)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827088" y="4575175"/>
            <a:ext cx="56165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Ainmnigh cúig rud a d’fhéadfadh a bheith sa chiseán. Smaoinigh gur tharla sé seo ar cheann d’oileáin Árainn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. 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3068638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Is an fheamainn dhearg / ag lonrú / i dtaitneamh gréine / ar dhuirling bhán</a:t>
            </a:r>
            <a:endParaRPr lang="en-US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00100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7070747">
            <a:off x="2422525" y="2357438"/>
            <a:ext cx="290513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787900" y="2441575"/>
            <a:ext cx="305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(ag glioscarnach)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817563" y="4216400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(sa solas geal)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3676650" y="333375"/>
            <a:ext cx="43465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Cén fáth go raibh feamainn ag teastáil ón bhfear, meas tú?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7213" y="4365625"/>
            <a:ext cx="187325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 rot="19215742">
            <a:off x="6376988" y="4057650"/>
            <a:ext cx="285750" cy="868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8" name="TextBox 12"/>
          <p:cNvSpPr txBox="1">
            <a:spLocks noChangeArrowheads="1"/>
          </p:cNvSpPr>
          <p:nvPr/>
        </p:nvSpPr>
        <p:spPr bwMode="auto">
          <a:xfrm>
            <a:off x="323850" y="5157788"/>
            <a:ext cx="44640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Cén fáth go raibh an duirling “bán”, meas tú?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179" name="TextBox 13"/>
          <p:cNvSpPr txBox="1">
            <a:spLocks noChangeArrowheads="1"/>
          </p:cNvSpPr>
          <p:nvPr/>
        </p:nvSpPr>
        <p:spPr bwMode="auto">
          <a:xfrm>
            <a:off x="4643438" y="4800600"/>
            <a:ext cx="2016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Calibri" pitchFamily="34" charset="0"/>
              </a:rPr>
              <a:t>“duirling”</a:t>
            </a:r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 = trá chlochach 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470025"/>
          </a:xfrm>
        </p:spPr>
        <p:txBody>
          <a:bodyPr/>
          <a:lstStyle/>
          <a:p>
            <a:pPr algn="l" eaLnBrk="1" hangingPunct="1"/>
            <a:r>
              <a:rPr lang="en-GB" sz="3600" smtClean="0"/>
              <a:t>Niamhrach an radharc / San earrach thiar</a:t>
            </a:r>
            <a:endParaRPr lang="en-US" sz="36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03400"/>
            <a:ext cx="6400800" cy="1752600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Bhí an rud seo go hálainn ar fad, dar leis an bhfile. Bhain sé an-thaitneamh as bheith ag féachaint ar seo.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68313" y="3716338"/>
            <a:ext cx="34559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Calibri" pitchFamily="34" charset="0"/>
              </a:rPr>
              <a:t>“niamhrach”</a:t>
            </a:r>
            <a:r>
              <a:rPr lang="en-GB">
                <a:latin typeface="Calibri" pitchFamily="34" charset="0"/>
              </a:rPr>
              <a:t> </a:t>
            </a:r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= go deas, fíorálainn, go geal,  taitneamhach, ag glioscarnach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125788"/>
            <a:ext cx="2805112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079500"/>
          </a:xfrm>
        </p:spPr>
        <p:txBody>
          <a:bodyPr/>
          <a:lstStyle/>
          <a:p>
            <a:pPr eaLnBrk="1" hangingPunct="1"/>
            <a:r>
              <a:rPr lang="en-GB" sz="3200" smtClean="0"/>
              <a:t>Mná i locháin / In íochtar diaidh - thrá </a:t>
            </a:r>
            <a:endParaRPr lang="en-US" sz="320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187450" y="1268413"/>
            <a:ext cx="6400800" cy="1752600"/>
          </a:xfrm>
        </p:spPr>
        <p:txBody>
          <a:bodyPr/>
          <a:lstStyle/>
          <a:p>
            <a:pPr algn="l" eaLnBrk="1" hangingPunct="1"/>
            <a:r>
              <a:rPr lang="en-GB" smtClean="0">
                <a:solidFill>
                  <a:srgbClr val="FF0000"/>
                </a:solidFill>
              </a:rPr>
              <a:t>Chonaic an file mná an oileáin ag siúl timpeall i linnte bheaga uisce nuair a bhí an taoide íseal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85800" y="39688"/>
            <a:ext cx="81343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(poill bheaga ar an trá, lán le huisce na farraige)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565400"/>
            <a:ext cx="23050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23850" y="3021013"/>
            <a:ext cx="38877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Cad a bhí á dhéanamh ag na mhá, meas tú?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422775"/>
            <a:ext cx="27844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3851275" y="4356100"/>
            <a:ext cx="1368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lochán beag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3070167">
            <a:off x="3421063" y="4560888"/>
            <a:ext cx="282575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1008063"/>
          </a:xfrm>
        </p:spPr>
        <p:txBody>
          <a:bodyPr/>
          <a:lstStyle/>
          <a:p>
            <a:pPr eaLnBrk="1" hangingPunct="1"/>
            <a:r>
              <a:rPr lang="en-GB" sz="3200" smtClean="0"/>
              <a:t>A gcótaí craptha / Scáilí thíos fúthu</a:t>
            </a:r>
            <a:endParaRPr lang="en-US" sz="32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450" y="1557338"/>
            <a:ext cx="6400800" cy="1752600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Bhí cótaí na mban tarraingthe suas acu ar eagla go mbeadh siad fliuch agus bhí </a:t>
            </a:r>
            <a:r>
              <a:rPr lang="en-GB" dirty="0" err="1" smtClean="0">
                <a:solidFill>
                  <a:srgbClr val="FF0000"/>
                </a:solidFill>
              </a:rPr>
              <a:t>scáilí</a:t>
            </a:r>
            <a:r>
              <a:rPr lang="en-GB" dirty="0" smtClean="0">
                <a:solidFill>
                  <a:srgbClr val="FF0000"/>
                </a:solidFill>
              </a:rPr>
              <a:t> na mban le feiceáil san uisce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995738" y="255588"/>
            <a:ext cx="21605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(scáthanna)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325" y="3309938"/>
            <a:ext cx="33004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5867400" y="3860800"/>
            <a:ext cx="24495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scáil, scáth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9208862">
            <a:off x="4295775" y="4557713"/>
            <a:ext cx="1684338" cy="25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587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An tEarrach Thiar</vt:lpstr>
      <vt:lpstr>Fear ag glanadh cré / de ghimseán spáide</vt:lpstr>
      <vt:lpstr>Sa gciúnas shéimh / I mbrothall lae</vt:lpstr>
      <vt:lpstr>Binn an fhuaim / San Earrach Thiar</vt:lpstr>
      <vt:lpstr>Fear ag caitheamh /  cliabh dá dhroim</vt:lpstr>
      <vt:lpstr>Is an fheamainn dhearg / ag lonrú / i dtaitneamh gréine / ar dhuirling bhán</vt:lpstr>
      <vt:lpstr>Niamhrach an radharc / San earrach thiar</vt:lpstr>
      <vt:lpstr>Mná i locháin / In íochtar diaidh - thrá </vt:lpstr>
      <vt:lpstr>A gcótaí craptha / Scáilí thíos fúthu</vt:lpstr>
      <vt:lpstr>Támh-radharc síothach / San Earrach thiar</vt:lpstr>
      <vt:lpstr>Toll-bhuilí fanna / Ag maidí rámha</vt:lpstr>
      <vt:lpstr>Currach lán éisc / Ag teacht chun cladaigh</vt:lpstr>
      <vt:lpstr>Ar ór-mhuir mhall / I ndeireadh lae / San Earrach thiar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tEarrach Thiar</dc:title>
  <dc:creator>vernon o buachalla</dc:creator>
  <cp:lastModifiedBy>Jim Ryan</cp:lastModifiedBy>
  <cp:revision>16</cp:revision>
  <dcterms:created xsi:type="dcterms:W3CDTF">2010-08-28T07:14:34Z</dcterms:created>
  <dcterms:modified xsi:type="dcterms:W3CDTF">2013-01-08T14:59:36Z</dcterms:modified>
</cp:coreProperties>
</file>